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0" r:id="rId4"/>
    <p:sldId id="259" r:id="rId5"/>
    <p:sldId id="282" r:id="rId6"/>
    <p:sldId id="285" r:id="rId7"/>
    <p:sldId id="286" r:id="rId8"/>
    <p:sldId id="287" r:id="rId9"/>
    <p:sldId id="298" r:id="rId10"/>
    <p:sldId id="270" r:id="rId11"/>
    <p:sldId id="267" r:id="rId12"/>
    <p:sldId id="273" r:id="rId13"/>
    <p:sldId id="297" r:id="rId14"/>
    <p:sldId id="288" r:id="rId15"/>
    <p:sldId id="289" r:id="rId16"/>
    <p:sldId id="292" r:id="rId17"/>
    <p:sldId id="291" r:id="rId18"/>
    <p:sldId id="294" r:id="rId19"/>
    <p:sldId id="295" r:id="rId20"/>
    <p:sldId id="296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837A0-2826-4A8F-99DD-358194A39CE8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7D70A-B98F-4D68-8F9E-A17A3B483E5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54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34488-0BC1-30A6-EE2C-9CEF4CC31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55AEF2-7817-BE79-CF0C-381DCAD80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9A8B6-CF28-F7A0-298D-0C1BC9FD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235240-D445-C746-BE2A-E1B46739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ABCE61-80B7-4C04-0AD6-22CB72F2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86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A7BE7-37AF-CA74-FF96-90BED00F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D5F0691-8017-7BE0-5D40-AE3FD3854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6DAB4D-72E8-D107-5874-FC71807B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6948B6-0DC1-FCED-E9C5-4F516158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AF9F47-E0A4-0FD8-735F-DEC1B356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74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2B28163-2E56-DB77-C79B-EF2250F88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49585E-306D-1634-592F-49FB597EF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5D1E06-D6DF-886D-3B7B-831A58E4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8F1FC4-4C38-72DD-95B5-C75C1385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EFE603-6D56-5875-C981-E0629CE8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27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AD3F1-3F55-11E0-FD0F-9D80000B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B14400-B4FB-C248-31E3-66FDD9FE6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6D3B16-7D8B-0CEB-7419-0CE444F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3163AF-28F8-621F-9F10-3EC158B7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FB19FE-1B5F-B91E-FA0D-B93F7C11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79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C1E1CE-4AAC-AD5D-323B-0946C2C5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7007E2-98BF-8BD5-B57D-121BDAB82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EC1AFF-1B2C-B3DD-583D-04F5CF313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02E7BD-CD60-B8C0-0087-6EF5FC3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AC8FB6-28F7-AB4D-E22A-F9A554A8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6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C50F1-46BC-EBA2-2B5F-3794F3EA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9527D1-1A8C-6A47-E232-BE081EC6C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09F9F6-2EC6-EF67-C82C-67A5C851B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ED3DB1-AB5F-1B88-C8C7-617C5559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5681F3-A80A-7EAF-8F50-119FE79D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2D6A6-CD68-B882-5BCE-895E2EBD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83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E1DDF6-A311-91F7-4B0C-1C691D97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C0DCA4-5327-33C6-14FF-E502DB539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9E293C-FD74-79B6-9368-4FF3FCED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67C870-E50E-629C-A3E6-EA619BE80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A71EF0-7ED9-F3C0-4A50-3C620AF5B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1F6EC18-E862-4EDB-3B52-30F15146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057A23-D45D-5C16-6FBE-0760BEC0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019F9C-966B-CE78-44C0-D1F1430E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35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37CA57-7DCE-9231-FF7E-5979A6DC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FA000B-E54B-4742-144A-159BB448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27AEDB-B9A4-5DCE-F147-5EF101CB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5D56D0-EEAA-595A-9EB6-52B8A08E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276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C20D9CE-03A9-2401-60DB-36EA6B28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45ED83-5FD7-90F9-D6B7-50EB6CA1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63F0E6-3EDF-ACF2-A63D-420694C9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99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04392-2AE2-60A2-D05B-3A70F67E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D8286-72BA-CAF6-DD92-1182190F3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1673CD-CFCC-633D-3C34-E9E61DE9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984518-5459-37C9-87F2-CBBBAEF7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6C910D-213F-9F67-60AE-D140E574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FE55D-46B4-925C-A90F-571E2387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05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6A9BD-5FE3-3620-ECE8-6F5F97CF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430700-1084-E62B-D86D-A7A3054FB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3BEB78-7ED0-4FC2-7D62-D294CF933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F03205-E747-FAF6-C907-536ECFC6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365E5A-505B-528E-B68E-384097D1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17CF94-2B2F-E92D-F526-57D38FF6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5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A5D3F4-CFA8-87EB-D04A-621AB4B1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AE79AE-AB43-DA25-99EB-E602C6C32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F49ABA-6638-E918-7AE4-11967E44F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2A03E-3F77-469C-B176-74B064D20C63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C8D31-25A5-16F2-FB89-BD79301DB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146188-0380-29F8-9DFA-303ADF00C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E296E-A0C6-41D2-84EF-E0CD49C99C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6DF4D5-5723-EF60-61E1-6CA0E3A5F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686" y="406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  <a:t>Docking computazionale: </a:t>
            </a:r>
            <a:b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  <a:t>approcci avanzati per l’analisi </a:t>
            </a:r>
            <a:b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  <a:t>delle interazioni molecolari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A2EC38-98C1-E2A6-B1ED-59E5F728E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8686" y="2794000"/>
            <a:ext cx="9144000" cy="1655762"/>
          </a:xfrm>
        </p:spPr>
        <p:txBody>
          <a:bodyPr/>
          <a:lstStyle/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Massimiliano Giordano Orsini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231400-131C-F61A-42DD-F4400B4ADAFB}"/>
              </a:ext>
            </a:extLst>
          </p:cNvPr>
          <p:cNvSpPr txBox="1"/>
          <p:nvPr/>
        </p:nvSpPr>
        <p:spPr>
          <a:xfrm>
            <a:off x="1458686" y="3252549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23 novembre 2022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C9B79C-1D90-02FC-08CD-3D698C76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67" y="2575249"/>
            <a:ext cx="3330247" cy="333024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0CA591-209A-8DF8-1904-CB9BB12D4B8B}"/>
              </a:ext>
            </a:extLst>
          </p:cNvPr>
          <p:cNvSpPr txBox="1"/>
          <p:nvPr/>
        </p:nvSpPr>
        <p:spPr>
          <a:xfrm>
            <a:off x="1458686" y="4413215"/>
            <a:ext cx="26219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Relatore</a:t>
            </a:r>
          </a:p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Ch.mo Prof. </a:t>
            </a:r>
          </a:p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Angelo Ciaramella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8F507F-2B5C-87CF-3B3E-CB8A2818840D}"/>
              </a:ext>
            </a:extLst>
          </p:cNvPr>
          <p:cNvSpPr txBox="1"/>
          <p:nvPr/>
        </p:nvSpPr>
        <p:spPr>
          <a:xfrm>
            <a:off x="1458686" y="5274989"/>
            <a:ext cx="2621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Correlatore</a:t>
            </a:r>
          </a:p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Dott. Ferdinando Febbraio</a:t>
            </a:r>
          </a:p>
        </p:txBody>
      </p:sp>
    </p:spTree>
    <p:extLst>
      <p:ext uri="{BB962C8B-B14F-4D97-AF65-F5344CB8AC3E}">
        <p14:creationId xmlns:p14="http://schemas.microsoft.com/office/powerpoint/2010/main" val="159072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5B4C57-5752-6867-5FE1-BDC1574C31C9}"/>
              </a:ext>
            </a:extLst>
          </p:cNvPr>
          <p:cNvSpPr txBox="1"/>
          <p:nvPr/>
        </p:nvSpPr>
        <p:spPr>
          <a:xfrm>
            <a:off x="1412030" y="580822"/>
            <a:ext cx="93679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GB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 assessment of honey bee stressors based on </a:t>
            </a:r>
            <a:r>
              <a:rPr lang="en-GB" b="1" i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silico</a:t>
            </a:r>
            <a:r>
              <a:rPr lang="en-GB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analysis of molecular interactions </a:t>
            </a:r>
            <a:endParaRPr lang="it-IT" b="1" dirty="0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GB" b="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of Biochemistry and Cell Biology, National Research Council (CNR), Naples, Italy,</a:t>
            </a:r>
            <a:br>
              <a:rPr lang="en-GB" b="0" dirty="0">
                <a:effectLst/>
                <a:highlight>
                  <a:srgbClr val="FFFF00"/>
                </a:highlight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b="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Mónica del </a:t>
            </a:r>
            <a:r>
              <a:rPr lang="en-GB" b="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Águila</a:t>
            </a:r>
            <a:r>
              <a:rPr lang="en-GB" b="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Conde and Ferdinando </a:t>
            </a:r>
            <a:r>
              <a:rPr lang="en-GB" b="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Febbraio</a:t>
            </a:r>
            <a:r>
              <a:rPr lang="en-GB" b="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b="1" dirty="0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674008-070D-3AF0-CBC7-059DFA014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89404" l="9322" r="89831">
                        <a14:foregroundMark x1="9322" y1="63576" x2="9322" y2="63576"/>
                        <a14:foregroundMark x1="89831" y1="53642" x2="89831" y2="53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13318" flipH="1">
            <a:off x="98404" y="1301448"/>
            <a:ext cx="1543519" cy="9875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1FCDF7C-BC01-0D08-9E03-10436C4BF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7" y="2922590"/>
            <a:ext cx="11117580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1DC7A1-7F62-8807-0881-21D1B382609D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Procedura</a:t>
            </a: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preparazione</a:t>
            </a:r>
            <a:endParaRPr lang="en-US" sz="28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C7B7AD4-4414-D35A-2A96-8A9DF926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2427682"/>
            <a:ext cx="6780700" cy="20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1DC7A1-7F62-8807-0881-21D1B382609D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Procedura</a:t>
            </a: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valutazione</a:t>
            </a:r>
            <a:endParaRPr lang="en-US" sz="28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B98671E-8014-16B3-C13C-83890BEF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2114075"/>
            <a:ext cx="6780700" cy="2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7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1DC7A1-7F62-8807-0881-21D1B382609D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sperimentali</a:t>
            </a:r>
            <a:endParaRPr lang="en-US" sz="28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4DB577A-3D2F-8EC5-07CA-93E35DA9E4C6}"/>
              </a:ext>
            </a:extLst>
          </p:cNvPr>
          <p:cNvSpPr txBox="1">
            <a:spLocks/>
          </p:cNvSpPr>
          <p:nvPr/>
        </p:nvSpPr>
        <p:spPr>
          <a:xfrm>
            <a:off x="4527804" y="1574019"/>
            <a:ext cx="7542583" cy="333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Proteine selezionate: 38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Proteine dopo la procedura di preparazione: 42</a:t>
            </a:r>
          </a:p>
          <a:p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Ligandi selezionati: 297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Esperimenti di single docking proteina-ligando: 12.474</a:t>
            </a:r>
          </a:p>
          <a:p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Proteine considerate nella procedura di valutazione:</a:t>
            </a:r>
          </a:p>
          <a:p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1FCU, 2H8V, 3FE9, 4E81, 5XZ3_A, 6LQK_B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Esperimenti di single docking proteina-ligando: 1.782</a:t>
            </a:r>
          </a:p>
        </p:txBody>
      </p:sp>
    </p:spTree>
    <p:extLst>
      <p:ext uri="{BB962C8B-B14F-4D97-AF65-F5344CB8AC3E}">
        <p14:creationId xmlns:p14="http://schemas.microsoft.com/office/powerpoint/2010/main" val="273323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Visualizzazione delle pose predette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631108-B1E8-BBB5-1B20-2C31DB20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9" y="1945171"/>
            <a:ext cx="3569226" cy="37345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3B07A5B-1375-EE88-A168-3982C400B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7" y="1945171"/>
            <a:ext cx="3491261" cy="3734574"/>
          </a:xfrm>
          <a:prstGeom prst="rect">
            <a:avLst/>
          </a:prstGeom>
        </p:spPr>
      </p:pic>
      <p:pic>
        <p:nvPicPr>
          <p:cNvPr id="8" name="Immagine 7" descr="Immagine che contiene testo, screenshot, fiore, pianta&#10;&#10;Descrizione generata automaticamente">
            <a:extLst>
              <a:ext uri="{FF2B5EF4-FFF2-40B4-BE49-F238E27FC236}">
                <a16:creationId xmlns:a16="http://schemas.microsoft.com/office/drawing/2014/main" id="{444E1EA8-FE58-35AD-6605-11EA179D4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0" y="1945171"/>
            <a:ext cx="3500091" cy="373457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F9822F-7074-02D1-416E-A65740D63582}"/>
              </a:ext>
            </a:extLst>
          </p:cNvPr>
          <p:cNvSpPr txBox="1"/>
          <p:nvPr/>
        </p:nvSpPr>
        <p:spPr>
          <a:xfrm>
            <a:off x="1979583" y="1575839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2H8V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D41075-4B62-B811-7DBF-CA3AE0310C73}"/>
              </a:ext>
            </a:extLst>
          </p:cNvPr>
          <p:cNvSpPr txBox="1"/>
          <p:nvPr/>
        </p:nvSpPr>
        <p:spPr>
          <a:xfrm>
            <a:off x="5747108" y="1575839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4E81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EA1F8F-1593-BF10-08A2-6A71DD586549}"/>
              </a:ext>
            </a:extLst>
          </p:cNvPr>
          <p:cNvSpPr txBox="1"/>
          <p:nvPr/>
        </p:nvSpPr>
        <p:spPr>
          <a:xfrm>
            <a:off x="9311268" y="1575839"/>
            <a:ext cx="11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6LQK_B</a:t>
            </a:r>
          </a:p>
        </p:txBody>
      </p:sp>
    </p:spTree>
    <p:extLst>
      <p:ext uri="{BB962C8B-B14F-4D97-AF65-F5344CB8AC3E}">
        <p14:creationId xmlns:p14="http://schemas.microsoft.com/office/powerpoint/2010/main" val="1319294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Symmetric-Corrected</a:t>
            </a:r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 RMSD</a:t>
            </a: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F541FD9-41CA-7311-B56A-2DB4B1FF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1851417"/>
            <a:ext cx="6827520" cy="368046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9E035F4-948B-41AA-5A37-B3E52F12208C}"/>
              </a:ext>
            </a:extLst>
          </p:cNvPr>
          <p:cNvSpPr/>
          <p:nvPr/>
        </p:nvSpPr>
        <p:spPr>
          <a:xfrm>
            <a:off x="4348264" y="3939809"/>
            <a:ext cx="4377447" cy="359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0945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Previsione dell’affinità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63BF07A-C5FE-D1D1-4B53-BC68DC2B4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0" y="2016842"/>
            <a:ext cx="6835140" cy="32766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452213C-4302-5C9E-2308-4975D8B91009}"/>
              </a:ext>
            </a:extLst>
          </p:cNvPr>
          <p:cNvSpPr/>
          <p:nvPr/>
        </p:nvSpPr>
        <p:spPr>
          <a:xfrm>
            <a:off x="6284068" y="3005847"/>
            <a:ext cx="2723745" cy="1410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70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Rilevazione delle interazioni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256F7AB-3A2D-8592-50C5-9EDBDD4B6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05" y="1391173"/>
            <a:ext cx="7905989" cy="430923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19CE3D8-3E7F-EED1-F83B-0DA26582C11D}"/>
              </a:ext>
            </a:extLst>
          </p:cNvPr>
          <p:cNvSpPr/>
          <p:nvPr/>
        </p:nvSpPr>
        <p:spPr>
          <a:xfrm>
            <a:off x="4824919" y="3190672"/>
            <a:ext cx="1595336" cy="1303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3B15425-C7C5-AE2D-6CED-3FDFC8A71C51}"/>
              </a:ext>
            </a:extLst>
          </p:cNvPr>
          <p:cNvSpPr/>
          <p:nvPr/>
        </p:nvSpPr>
        <p:spPr>
          <a:xfrm>
            <a:off x="8073224" y="3190671"/>
            <a:ext cx="1595336" cy="1303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564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Rilevazione delle interazioni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69733A7-625A-1AD0-163F-9F820470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66" y="1391173"/>
            <a:ext cx="6454140" cy="478536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3BDE352-8F8A-7FAC-703F-B85FC2A41BC7}"/>
              </a:ext>
            </a:extLst>
          </p:cNvPr>
          <p:cNvSpPr/>
          <p:nvPr/>
        </p:nvSpPr>
        <p:spPr>
          <a:xfrm>
            <a:off x="6096000" y="4902534"/>
            <a:ext cx="5324272" cy="136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F6E98B5-C20E-669A-B243-6CB35A2A0BC9}"/>
              </a:ext>
            </a:extLst>
          </p:cNvPr>
          <p:cNvSpPr/>
          <p:nvPr/>
        </p:nvSpPr>
        <p:spPr>
          <a:xfrm>
            <a:off x="6096000" y="4442298"/>
            <a:ext cx="5324272" cy="353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9847F2B-1C00-F48C-E3DC-1DF3C714113C}"/>
              </a:ext>
            </a:extLst>
          </p:cNvPr>
          <p:cNvSpPr/>
          <p:nvPr/>
        </p:nvSpPr>
        <p:spPr>
          <a:xfrm>
            <a:off x="6096000" y="5238079"/>
            <a:ext cx="5324272" cy="228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6CB0DD-853C-F529-54A8-8569389BC628}"/>
              </a:ext>
            </a:extLst>
          </p:cNvPr>
          <p:cNvSpPr txBox="1"/>
          <p:nvPr/>
        </p:nvSpPr>
        <p:spPr>
          <a:xfrm>
            <a:off x="572493" y="2303436"/>
            <a:ext cx="467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GNINA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coinvolge più residui, 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mappe più ampie e sparse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(meno contatti), legami più distribuiti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578DB4-53F5-013E-3654-C3C37496C0C3}"/>
              </a:ext>
            </a:extLst>
          </p:cNvPr>
          <p:cNvSpPr txBox="1"/>
          <p:nvPr/>
        </p:nvSpPr>
        <p:spPr>
          <a:xfrm>
            <a:off x="572493" y="4442298"/>
            <a:ext cx="4958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AutoDock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Vina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produce mappe più fitte per alcuni residui, più selettività tra i residui, </a:t>
            </a:r>
            <a:r>
              <a:rPr lang="it-IT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interazioni riassumibili in un sotto-insieme ridotto rispetto ai residui totali coinvolti</a:t>
            </a:r>
          </a:p>
        </p:txBody>
      </p:sp>
    </p:spTree>
    <p:extLst>
      <p:ext uri="{BB962C8B-B14F-4D97-AF65-F5344CB8AC3E}">
        <p14:creationId xmlns:p14="http://schemas.microsoft.com/office/powerpoint/2010/main" val="396144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In sintesi…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0B36DF-DBA6-AC3E-D342-95DE11B05ADF}"/>
              </a:ext>
            </a:extLst>
          </p:cNvPr>
          <p:cNvSpPr txBox="1"/>
          <p:nvPr/>
        </p:nvSpPr>
        <p:spPr>
          <a:xfrm>
            <a:off x="957808" y="1679585"/>
            <a:ext cx="419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Prestazioni di GNINA (modello CNN)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B19BBE-77A4-A5E0-78DD-9539DF16A9CF}"/>
                  </a:ext>
                </a:extLst>
              </p:cNvPr>
              <p:cNvSpPr txBox="1"/>
              <p:nvPr/>
            </p:nvSpPr>
            <p:spPr>
              <a:xfrm>
                <a:off x="1337188" y="2048917"/>
                <a:ext cx="103457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precisione maggiore 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delle predizioni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interazioni molecolari rilevate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numericamente inferiori ma </a:t>
                </a:r>
                <a:r>
                  <a:rPr lang="it-IT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qualitativamente migliori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nonostante </a:t>
                </a:r>
                <a:r>
                  <a:rPr lang="it-IT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affinità mediamente peggiore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numero di residui coinvolti in legami maggiore</a:t>
                </a:r>
              </a:p>
              <a:p>
                <a:r>
                  <a:rPr lang="it-IT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it-IT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mappe più ampie e sparse, interazioni maggiormente distribuite</a:t>
                </a:r>
              </a:p>
              <a:p>
                <a:r>
                  <a:rPr lang="it-IT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it-IT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impossibile ridurre le interazioni ad un insieme ridotto di residui interessanti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B19BBE-77A4-A5E0-78DD-9539DF16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88" y="2048917"/>
                <a:ext cx="10345732" cy="1754326"/>
              </a:xfrm>
              <a:prstGeom prst="rect">
                <a:avLst/>
              </a:prstGeom>
              <a:blipFill>
                <a:blip r:embed="rId2"/>
                <a:stretch>
                  <a:fillRect l="-354" t="-1736"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4F2985-893F-0D10-1BA2-F30B96DB0CED}"/>
              </a:ext>
            </a:extLst>
          </p:cNvPr>
          <p:cNvSpPr txBox="1"/>
          <p:nvPr/>
        </p:nvSpPr>
        <p:spPr>
          <a:xfrm>
            <a:off x="957808" y="4104641"/>
            <a:ext cx="419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Limitazioni di GNINA (modello CNN)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89EFE8-56EC-919A-D137-5F9C7AD1A6A6}"/>
              </a:ext>
            </a:extLst>
          </p:cNvPr>
          <p:cNvSpPr txBox="1"/>
          <p:nvPr/>
        </p:nvSpPr>
        <p:spPr>
          <a:xfrm>
            <a:off x="1337188" y="4418275"/>
            <a:ext cx="10345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dipendenze esterne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notevole potenza di calcolo richiesta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tempo di esecuzione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2F01570-C083-68AF-1A95-2F5CFABBFEC0}"/>
              </a:ext>
            </a:extLst>
          </p:cNvPr>
          <p:cNvSpPr/>
          <p:nvPr/>
        </p:nvSpPr>
        <p:spPr>
          <a:xfrm>
            <a:off x="957808" y="2529191"/>
            <a:ext cx="267510" cy="214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79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9702172-8BFA-1679-183D-4E84315FE7F6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Docking </a:t>
            </a:r>
            <a:r>
              <a:rPr lang="en-US" sz="32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molecolare</a:t>
            </a:r>
            <a:endParaRPr lang="en-US" sz="32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644A30-2708-3442-272B-296BC29A4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2080171"/>
            <a:ext cx="6780700" cy="26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578429" y="534161"/>
            <a:ext cx="9144000" cy="85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Conclusioni: 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soluzione proposta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18D72D-4388-1B64-123F-9D1F942E12DB}"/>
              </a:ext>
            </a:extLst>
          </p:cNvPr>
          <p:cNvSpPr txBox="1"/>
          <p:nvPr/>
        </p:nvSpPr>
        <p:spPr>
          <a:xfrm>
            <a:off x="578429" y="1745850"/>
            <a:ext cx="110655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prima fase di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fast screening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utilizzando </a:t>
            </a:r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AutoDock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Vina</a:t>
            </a:r>
          </a:p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ottimo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nelle valutazioni di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blind docking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estrazione dei residui caratterizzanti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delle interazioni osservate</a:t>
            </a: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fase di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redocking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attraverso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rete neurale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convoluzionale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come nel caso di 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GNINA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nei siti di tali residui per ottenere </a:t>
            </a:r>
            <a:r>
              <a:rPr lang="it-IT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predizioni affidabili ed accurate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384FB80-43EE-0019-FBD6-B2DD6317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57666">
            <a:off x="5744124" y="2535219"/>
            <a:ext cx="734191" cy="82488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375BBAC-6399-4CCE-993F-5F7196173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57666">
            <a:off x="5744124" y="4353419"/>
            <a:ext cx="734191" cy="8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7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1F6AC-0495-405A-8E51-B9DF8422732E}"/>
              </a:ext>
            </a:extLst>
          </p:cNvPr>
          <p:cNvSpPr txBox="1">
            <a:spLocks/>
          </p:cNvSpPr>
          <p:nvPr/>
        </p:nvSpPr>
        <p:spPr>
          <a:xfrm>
            <a:off x="877361" y="1341214"/>
            <a:ext cx="9144000" cy="858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latin typeface="Arial" panose="020B0604020202020204" pitchFamily="34" charset="0"/>
                <a:cs typeface="Arial" panose="020B0604020202020204" pitchFamily="34" charset="0"/>
              </a:rPr>
              <a:t>Grazie per l’attenzione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252089-9AA4-032F-8954-A079CEB26744}"/>
              </a:ext>
            </a:extLst>
          </p:cNvPr>
          <p:cNvSpPr txBox="1"/>
          <p:nvPr/>
        </p:nvSpPr>
        <p:spPr>
          <a:xfrm>
            <a:off x="877361" y="2199640"/>
            <a:ext cx="9607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Per maggiori informazioni riguardo l’elaborato, si rimanda al link: &lt;link&gt;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 dettagli relativi all’applicazione sviluppata sono disponibili alla repository GitHub: &lt;link&gt;.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 seguito sono riportati i codici QR per l'accesso alle repository.</a:t>
            </a:r>
          </a:p>
        </p:txBody>
      </p:sp>
    </p:spTree>
    <p:extLst>
      <p:ext uri="{BB962C8B-B14F-4D97-AF65-F5344CB8AC3E}">
        <p14:creationId xmlns:p14="http://schemas.microsoft.com/office/powerpoint/2010/main" val="135137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B8D22-F648-EFD0-7353-7FA9C195BDA5}"/>
              </a:ext>
            </a:extLst>
          </p:cNvPr>
          <p:cNvSpPr txBox="1">
            <a:spLocks/>
          </p:cNvSpPr>
          <p:nvPr/>
        </p:nvSpPr>
        <p:spPr>
          <a:xfrm>
            <a:off x="865572" y="469007"/>
            <a:ext cx="9748158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2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184F20B-95D4-FD07-83A5-1B6E0BC27A08}"/>
              </a:ext>
            </a:extLst>
          </p:cNvPr>
          <p:cNvSpPr txBox="1">
            <a:spLocks/>
          </p:cNvSpPr>
          <p:nvPr/>
        </p:nvSpPr>
        <p:spPr>
          <a:xfrm>
            <a:off x="865572" y="1254272"/>
            <a:ext cx="2957398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0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Docking molecolare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C2FF6E-BB08-2CAD-CD33-7E0DD18972AE}"/>
              </a:ext>
            </a:extLst>
          </p:cNvPr>
          <p:cNvSpPr txBox="1"/>
          <p:nvPr/>
        </p:nvSpPr>
        <p:spPr>
          <a:xfrm>
            <a:off x="1196739" y="1820316"/>
            <a:ext cx="9085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tecnica di modellazione molecolare che viene utilizzata per prevedere come una proteina (enzima) interagisce con piccole molecole (ligandi). </a:t>
            </a:r>
          </a:p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550808A-2BB9-6942-7DBD-8A0EDF0872DF}"/>
              </a:ext>
            </a:extLst>
          </p:cNvPr>
          <p:cNvSpPr txBox="1">
            <a:spLocks/>
          </p:cNvSpPr>
          <p:nvPr/>
        </p:nvSpPr>
        <p:spPr>
          <a:xfrm>
            <a:off x="1196739" y="2697212"/>
            <a:ext cx="1410274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Obiettivo:  </a:t>
            </a:r>
            <a:endParaRPr lang="it-IT" sz="2000" b="1" kern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11B22C-4D17-B80D-2DDC-67AD26D6B9F4}"/>
              </a:ext>
            </a:extLst>
          </p:cNvPr>
          <p:cNvSpPr txBox="1"/>
          <p:nvPr/>
        </p:nvSpPr>
        <p:spPr>
          <a:xfrm>
            <a:off x="1553088" y="3332288"/>
            <a:ext cx="9085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identificare le </a:t>
            </a:r>
            <a:r>
              <a:rPr lang="it-IT" sz="1800" u="sng" kern="1200" dirty="0">
                <a:latin typeface="Arial" panose="020B0604020202020204" pitchFamily="34" charset="0"/>
                <a:cs typeface="Arial" panose="020B0604020202020204" pitchFamily="34" charset="0"/>
              </a:rPr>
              <a:t>pose di legame 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del ligando nel </a:t>
            </a:r>
            <a:r>
              <a:rPr lang="it-IT" sz="1800" u="sng" kern="1200" dirty="0">
                <a:latin typeface="Arial" panose="020B0604020202020204" pitchFamily="34" charset="0"/>
                <a:cs typeface="Arial" panose="020B0604020202020204" pitchFamily="34" charset="0"/>
              </a:rPr>
              <a:t>sito di legame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della proteina</a:t>
            </a:r>
            <a:endParaRPr lang="it-IT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predire l'</a:t>
            </a:r>
            <a:r>
              <a:rPr lang="it-IT" sz="1800" u="sng" kern="1200" dirty="0">
                <a:latin typeface="Arial" panose="020B0604020202020204" pitchFamily="34" charset="0"/>
                <a:cs typeface="Arial" panose="020B0604020202020204" pitchFamily="34" charset="0"/>
              </a:rPr>
              <a:t>affinità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tra il ligando e la proteina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8705B3-D0BC-6E30-2ED7-279CE9EE0971}"/>
              </a:ext>
            </a:extLst>
          </p:cNvPr>
          <p:cNvSpPr txBox="1"/>
          <p:nvPr/>
        </p:nvSpPr>
        <p:spPr>
          <a:xfrm>
            <a:off x="1196739" y="4429029"/>
            <a:ext cx="908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Questa tipologia di docking è chiamata anche 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docking proteina-ligando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6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141F477-43A4-EA5B-3DAA-2AD7CE7583B6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93810B-B7BA-A095-BF72-18CD137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885226"/>
            <a:ext cx="6780700" cy="30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1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B8D22-F648-EFD0-7353-7FA9C195BDA5}"/>
              </a:ext>
            </a:extLst>
          </p:cNvPr>
          <p:cNvSpPr txBox="1">
            <a:spLocks/>
          </p:cNvSpPr>
          <p:nvPr/>
        </p:nvSpPr>
        <p:spPr>
          <a:xfrm>
            <a:off x="865572" y="449552"/>
            <a:ext cx="9748158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2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184F20B-95D4-FD07-83A5-1B6E0BC27A08}"/>
              </a:ext>
            </a:extLst>
          </p:cNvPr>
          <p:cNvSpPr txBox="1">
            <a:spLocks/>
          </p:cNvSpPr>
          <p:nvPr/>
        </p:nvSpPr>
        <p:spPr>
          <a:xfrm>
            <a:off x="865572" y="842184"/>
            <a:ext cx="5574139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000" b="1" kern="1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it-IT" sz="20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kern="1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it-IT" sz="20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C2FF6E-BB08-2CAD-CD33-7E0DD18972AE}"/>
              </a:ext>
            </a:extLst>
          </p:cNvPr>
          <p:cNvSpPr txBox="1"/>
          <p:nvPr/>
        </p:nvSpPr>
        <p:spPr>
          <a:xfrm>
            <a:off x="1196740" y="1408228"/>
            <a:ext cx="9085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rete di neuroni interconnessi, costituita da un </a:t>
            </a:r>
            <a:r>
              <a:rPr lang="it-IT" sz="18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di input, uno o più </a:t>
            </a:r>
            <a:r>
              <a:rPr lang="it-IT" sz="18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intermedi nascosti ed un </a:t>
            </a:r>
            <a:r>
              <a:rPr lang="it-IT" sz="18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di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possiede neuroni pesati 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i cui valori vengono appresi durante l’addestramento e aggiornati costantemente con ogni nuovo esempio di addestramento. </a:t>
            </a:r>
          </a:p>
          <a:p>
            <a:endParaRPr lang="it-IT" sz="18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24B19D-8B1B-8C2B-31FA-5A282F5A30F4}"/>
              </a:ext>
            </a:extLst>
          </p:cNvPr>
          <p:cNvSpPr txBox="1"/>
          <p:nvPr/>
        </p:nvSpPr>
        <p:spPr>
          <a:xfrm>
            <a:off x="1196739" y="3173346"/>
            <a:ext cx="608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Particolarmente efficaci nel </a:t>
            </a:r>
            <a:r>
              <a:rPr lang="it-IT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riconoscimento di immagini</a:t>
            </a:r>
            <a:endParaRPr lang="it-IT" b="1" dirty="0">
              <a:solidFill>
                <a:srgbClr val="FF0000"/>
              </a:solidFill>
            </a:endParaRPr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EC40E15-97EB-7421-6C33-A1EA6A71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56" y="2913579"/>
            <a:ext cx="4649983" cy="320768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C54A4B-52E0-1BB3-6FEF-B93F4D689B05}"/>
              </a:ext>
            </a:extLst>
          </p:cNvPr>
          <p:cNvSpPr txBox="1"/>
          <p:nvPr/>
        </p:nvSpPr>
        <p:spPr>
          <a:xfrm>
            <a:off x="865572" y="3989843"/>
            <a:ext cx="46499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kern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Potenza delle CNN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466596D-5656-2232-663F-9093B7D2FD9E}"/>
              </a:ext>
            </a:extLst>
          </p:cNvPr>
          <p:cNvSpPr txBox="1"/>
          <p:nvPr/>
        </p:nvSpPr>
        <p:spPr>
          <a:xfrm>
            <a:off x="1196739" y="4416952"/>
            <a:ext cx="6420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estrazione </a:t>
            </a:r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autonoma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delle caratteristiche rilevanti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predizione ad alta </a:t>
            </a:r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precisione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94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141F477-43A4-EA5B-3DAA-2AD7CE7583B6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Piattaforme</a:t>
            </a: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utilizzate</a:t>
            </a:r>
            <a:endParaRPr lang="en-US" sz="28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698958-E60A-C1B6-04CA-FF8DD527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98" y="2210452"/>
            <a:ext cx="3280778" cy="206088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0F19A0-AC6D-D152-6314-17E00E1C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93" y="2062216"/>
            <a:ext cx="2452307" cy="2452307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4FFFE35-ED01-B071-5781-8AB618772D16}"/>
              </a:ext>
            </a:extLst>
          </p:cNvPr>
          <p:cNvCxnSpPr>
            <a:cxnSpLocks/>
          </p:cNvCxnSpPr>
          <p:nvPr/>
        </p:nvCxnSpPr>
        <p:spPr>
          <a:xfrm>
            <a:off x="8268511" y="2093029"/>
            <a:ext cx="0" cy="2315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5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B8D22-F648-EFD0-7353-7FA9C195BDA5}"/>
              </a:ext>
            </a:extLst>
          </p:cNvPr>
          <p:cNvSpPr txBox="1">
            <a:spLocks/>
          </p:cNvSpPr>
          <p:nvPr/>
        </p:nvSpPr>
        <p:spPr>
          <a:xfrm>
            <a:off x="865572" y="400914"/>
            <a:ext cx="9748158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2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184F20B-95D4-FD07-83A5-1B6E0BC27A08}"/>
              </a:ext>
            </a:extLst>
          </p:cNvPr>
          <p:cNvSpPr txBox="1">
            <a:spLocks/>
          </p:cNvSpPr>
          <p:nvPr/>
        </p:nvSpPr>
        <p:spPr>
          <a:xfrm>
            <a:off x="865572" y="618448"/>
            <a:ext cx="2511175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0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GNINA (</a:t>
            </a:r>
            <a:r>
              <a:rPr lang="it-IT" sz="2000" b="1" kern="1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nee-na</a:t>
            </a:r>
            <a:r>
              <a:rPr lang="it-IT" sz="20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C2FF6E-BB08-2CAD-CD33-7E0DD18972AE}"/>
              </a:ext>
            </a:extLst>
          </p:cNvPr>
          <p:cNvSpPr txBox="1"/>
          <p:nvPr/>
        </p:nvSpPr>
        <p:spPr>
          <a:xfrm>
            <a:off x="1196740" y="1184492"/>
            <a:ext cx="709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software di docking computazionale che consente all'utente di utilizzare i modelli CNN come funzioni di scoring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9088BA-7532-690E-2893-44C7998EE57C}"/>
              </a:ext>
            </a:extLst>
          </p:cNvPr>
          <p:cNvSpPr txBox="1"/>
          <p:nvPr/>
        </p:nvSpPr>
        <p:spPr>
          <a:xfrm>
            <a:off x="1196740" y="2004234"/>
            <a:ext cx="46499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kern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 di output: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2C9808-FEBC-74C2-C7A3-06EF1D8DC9E3}"/>
              </a:ext>
            </a:extLst>
          </p:cNvPr>
          <p:cNvSpPr txBox="1"/>
          <p:nvPr/>
        </p:nvSpPr>
        <p:spPr>
          <a:xfrm>
            <a:off x="1527908" y="2477510"/>
            <a:ext cx="9230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CNNscore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stima della bontà della posa (compreso tra 0 e 1)</a:t>
            </a:r>
          </a:p>
          <a:p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CNNaffinity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affinità di legame prevista di una posa valida (misurata in pK)</a:t>
            </a:r>
          </a:p>
          <a:p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Energy: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affinità di legame prevista dalla funzione di scoring Vina (misurata kcal/mol)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71EEA9C-F612-7BD0-329F-25CFAAB29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62" y="3619389"/>
            <a:ext cx="9332068" cy="256020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FC6B3C-02B6-FEA6-669E-849AC2E5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54" y="678404"/>
            <a:ext cx="2862849" cy="179835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1934FC1-83B3-6424-03F0-86AB5A92A3A8}"/>
              </a:ext>
            </a:extLst>
          </p:cNvPr>
          <p:cNvSpPr txBox="1"/>
          <p:nvPr/>
        </p:nvSpPr>
        <p:spPr>
          <a:xfrm>
            <a:off x="1196740" y="2004234"/>
            <a:ext cx="46499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kern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 di output: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326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B8D22-F648-EFD0-7353-7FA9C195BDA5}"/>
              </a:ext>
            </a:extLst>
          </p:cNvPr>
          <p:cNvSpPr txBox="1">
            <a:spLocks/>
          </p:cNvSpPr>
          <p:nvPr/>
        </p:nvSpPr>
        <p:spPr>
          <a:xfrm>
            <a:off x="865572" y="449552"/>
            <a:ext cx="9748158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2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184F20B-95D4-FD07-83A5-1B6E0BC27A08}"/>
              </a:ext>
            </a:extLst>
          </p:cNvPr>
          <p:cNvSpPr txBox="1">
            <a:spLocks/>
          </p:cNvSpPr>
          <p:nvPr/>
        </p:nvSpPr>
        <p:spPr>
          <a:xfrm>
            <a:off x="865572" y="618448"/>
            <a:ext cx="3258956" cy="7852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000" b="1" kern="1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AutoDock</a:t>
            </a:r>
            <a:r>
              <a:rPr lang="it-IT" sz="20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Vina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C2FF6E-BB08-2CAD-CD33-7E0DD18972AE}"/>
              </a:ext>
            </a:extLst>
          </p:cNvPr>
          <p:cNvSpPr txBox="1"/>
          <p:nvPr/>
        </p:nvSpPr>
        <p:spPr>
          <a:xfrm>
            <a:off x="1196740" y="1184492"/>
            <a:ext cx="808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strumento di docking computazionale generico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progettato e realizzato dal Dr. Oleg </a:t>
            </a:r>
            <a:r>
              <a:rPr lang="it-IT" sz="18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Trott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presso lo Scripps </a:t>
            </a:r>
            <a:r>
              <a:rPr lang="it-IT" sz="18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it-IT" sz="1800" kern="1200" dirty="0">
                <a:latin typeface="Arial" panose="020B0604020202020204" pitchFamily="34" charset="0"/>
                <a:cs typeface="Arial" panose="020B0604020202020204" pitchFamily="34" charset="0"/>
              </a:rPr>
              <a:t> Institute pubblicato nel 2009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Rappresenta un </a:t>
            </a:r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punto di riferimento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nell’ambito del docking computazionale</a:t>
            </a:r>
          </a:p>
          <a:p>
            <a:endParaRPr lang="it-IT" sz="18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F5586B-EB94-B0C5-7C04-114EA3956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18" y="596547"/>
            <a:ext cx="2271095" cy="227109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F5BF7B-E4C5-2FB0-50D9-B853371A1E51}"/>
              </a:ext>
            </a:extLst>
          </p:cNvPr>
          <p:cNvSpPr txBox="1"/>
          <p:nvPr/>
        </p:nvSpPr>
        <p:spPr>
          <a:xfrm>
            <a:off x="865571" y="2890561"/>
            <a:ext cx="46499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kern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 di output:</a:t>
            </a:r>
          </a:p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ABD774-5072-95B2-AB2A-6DE06D835329}"/>
              </a:ext>
            </a:extLst>
          </p:cNvPr>
          <p:cNvSpPr txBox="1"/>
          <p:nvPr/>
        </p:nvSpPr>
        <p:spPr>
          <a:xfrm>
            <a:off x="1177283" y="3310491"/>
            <a:ext cx="923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affinità di legame prevista dalla funzione di scoring Vina (misurata kcal/mol)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3F5E9E-3EFE-9A35-9AA1-CF37A7032546}"/>
              </a:ext>
            </a:extLst>
          </p:cNvPr>
          <p:cNvSpPr txBox="1"/>
          <p:nvPr/>
        </p:nvSpPr>
        <p:spPr>
          <a:xfrm>
            <a:off x="1177283" y="4500468"/>
            <a:ext cx="9360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somma pesata di interazioni atomiche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ottimo compromesso tra previsione della posa e dell'affinità e tempo di esecuzione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BC6056-0181-D171-86BF-4F683557BB20}"/>
              </a:ext>
            </a:extLst>
          </p:cNvPr>
          <p:cNvSpPr txBox="1"/>
          <p:nvPr/>
        </p:nvSpPr>
        <p:spPr>
          <a:xfrm>
            <a:off x="865571" y="4087112"/>
            <a:ext cx="46499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kern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Funzione di scoring Vina: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438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141F477-43A4-EA5B-3DAA-2AD7CE7583B6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Selezione</a:t>
            </a: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delle</a:t>
            </a:r>
            <a:r>
              <a:rPr lang="en-US" sz="2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strutture</a:t>
            </a:r>
            <a:endParaRPr lang="en-US" sz="28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45E4A8-2C18-60FD-343B-07910531A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73" y="1967266"/>
            <a:ext cx="2743200" cy="75247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0A83E7-4054-A9DA-D438-2B5BA4AB0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78" y="1574019"/>
            <a:ext cx="2657803" cy="1536903"/>
          </a:xfrm>
          <a:prstGeom prst="rect">
            <a:avLst/>
          </a:prstGeom>
        </p:spPr>
      </p:pic>
      <p:pic>
        <p:nvPicPr>
          <p:cNvPr id="12" name="Immagine 11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9E04083-8228-F6F1-9729-7BC2FA015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78" y="3510560"/>
            <a:ext cx="2657803" cy="1255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C8DC77E-EEEA-D283-8663-8B9B81B65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3207737"/>
            <a:ext cx="3556138" cy="18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649</Words>
  <Application>Microsoft Office PowerPoint</Application>
  <PresentationFormat>Widescreen</PresentationFormat>
  <Paragraphs>100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Tahoma</vt:lpstr>
      <vt:lpstr>Tema di Office</vt:lpstr>
      <vt:lpstr>Docking computazionale:  approcci avanzati per l’analisi  delle interazioni molecolari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Docking computazionale:  approcci avanzati per l’analisi  delle interazioni molecolari</dc:title>
  <dc:creator>Massimiliano Giordano Orsini</dc:creator>
  <cp:lastModifiedBy>Massimiliano Giordano Orsini</cp:lastModifiedBy>
  <cp:revision>12</cp:revision>
  <dcterms:created xsi:type="dcterms:W3CDTF">2022-11-04T12:42:39Z</dcterms:created>
  <dcterms:modified xsi:type="dcterms:W3CDTF">2022-11-11T12:23:43Z</dcterms:modified>
</cp:coreProperties>
</file>